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3" r:id="rId2"/>
    <p:sldId id="266" r:id="rId3"/>
    <p:sldId id="265" r:id="rId4"/>
    <p:sldId id="261" r:id="rId5"/>
    <p:sldId id="267" r:id="rId6"/>
    <p:sldId id="268" r:id="rId7"/>
    <p:sldId id="269" r:id="rId8"/>
    <p:sldId id="270" r:id="rId9"/>
    <p:sldId id="272" r:id="rId10"/>
    <p:sldId id="271" r:id="rId11"/>
    <p:sldId id="274" r:id="rId12"/>
    <p:sldId id="273" r:id="rId13"/>
    <p:sldId id="275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47" autoAdjust="0"/>
    <p:restoredTop sz="94031"/>
  </p:normalViewPr>
  <p:slideViewPr>
    <p:cSldViewPr snapToGrid="0" snapToObjects="1">
      <p:cViewPr varScale="1">
        <p:scale>
          <a:sx n="155" d="100"/>
          <a:sy n="155" d="100"/>
        </p:scale>
        <p:origin x="880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1608" y="960937"/>
            <a:ext cx="5795192" cy="19628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EC6F5-3B5B-7441-85E6-9C3B881DE3EF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BA88E-85C4-4147-8634-58EDDAC10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48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4699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273"/>
            <a:ext cx="7772400" cy="112442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EC6F5-3B5B-7441-85E6-9C3B881DE3EF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BA88E-85C4-4147-8634-58EDDAC10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7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EC6F5-3B5B-7441-85E6-9C3B881DE3EF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BA88E-85C4-4147-8634-58EDDAC10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84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39" y="960936"/>
            <a:ext cx="5795192" cy="85725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839" y="1955346"/>
            <a:ext cx="5795192" cy="23206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EC6F5-3B5B-7441-85E6-9C3B881DE3EF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BA88E-85C4-4147-8634-58EDDAC10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1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999" y="3600450"/>
            <a:ext cx="680254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55999" y="713751"/>
            <a:ext cx="6802540" cy="28324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5999" y="4026218"/>
            <a:ext cx="680254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EC6F5-3B5B-7441-85E6-9C3B881DE3EF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BA88E-85C4-4147-8634-58EDDAC10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43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06808"/>
            <a:ext cx="824661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413"/>
            <a:ext cx="4040188" cy="4800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53122"/>
            <a:ext cx="4040188" cy="2690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91413"/>
            <a:ext cx="4041775" cy="4800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953122"/>
            <a:ext cx="4041775" cy="2690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EC6F5-3B5B-7441-85E6-9C3B881DE3EF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BA88E-85C4-4147-8634-58EDDAC10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5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3600450"/>
            <a:ext cx="55626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24200" y="460058"/>
            <a:ext cx="55626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24200" y="4026218"/>
            <a:ext cx="55626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EC6F5-3B5B-7441-85E6-9C3B881DE3EF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BA88E-85C4-4147-8634-58EDDAC10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5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EC6F5-3B5B-7441-85E6-9C3B881DE3EF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BA88E-85C4-4147-8634-58EDDAC10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77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1608" y="960936"/>
            <a:ext cx="579519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COVER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1608" y="1955346"/>
            <a:ext cx="5795192" cy="2320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Cover Title </a:t>
            </a:r>
            <a:r>
              <a:rPr lang="en-US" dirty="0" err="1"/>
              <a:t>Subheadline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739"/>
            <a:ext cx="2133600" cy="272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EC6F5-3B5B-7441-85E6-9C3B881DE3EF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739"/>
            <a:ext cx="2895600" cy="272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739"/>
            <a:ext cx="2133600" cy="272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BA88E-85C4-4147-8634-58EDDAC10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0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3" r:id="rId2"/>
    <p:sldLayoutId id="2147483661" r:id="rId3"/>
    <p:sldLayoutId id="2147483662" r:id="rId4"/>
    <p:sldLayoutId id="2147483670" r:id="rId5"/>
    <p:sldLayoutId id="2147483665" r:id="rId6"/>
    <p:sldLayoutId id="2147483669" r:id="rId7"/>
    <p:sldLayoutId id="2147483667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C5B65E-C2BE-41DC-84BA-E6BF64F41CC9}"/>
              </a:ext>
            </a:extLst>
          </p:cNvPr>
          <p:cNvSpPr txBox="1"/>
          <p:nvPr/>
        </p:nvSpPr>
        <p:spPr>
          <a:xfrm>
            <a:off x="2193721" y="2856791"/>
            <a:ext cx="57380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DSP Final Project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Messy Bedroom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F1174-F15E-A74B-A679-A3323C6CD24C}"/>
              </a:ext>
            </a:extLst>
          </p:cNvPr>
          <p:cNvSpPr txBox="1"/>
          <p:nvPr/>
        </p:nvSpPr>
        <p:spPr>
          <a:xfrm>
            <a:off x="5751231" y="3984172"/>
            <a:ext cx="3149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member:  </a:t>
            </a:r>
            <a:r>
              <a:rPr lang="en-US" dirty="0" err="1"/>
              <a:t>Zhenglong</a:t>
            </a:r>
            <a:r>
              <a:rPr lang="en-US" dirty="0"/>
              <a:t> Wu</a:t>
            </a:r>
          </a:p>
          <a:p>
            <a:r>
              <a:rPr lang="en-US" dirty="0"/>
              <a:t>			    Qian Wang</a:t>
            </a:r>
          </a:p>
          <a:p>
            <a:r>
              <a:rPr lang="en-US" dirty="0"/>
              <a:t>			    Xinyu Jiang</a:t>
            </a:r>
          </a:p>
          <a:p>
            <a:r>
              <a:rPr lang="en-US" dirty="0"/>
              <a:t>                              </a:t>
            </a:r>
            <a:r>
              <a:rPr lang="en-US" dirty="0" err="1"/>
              <a:t>Bingrui</a:t>
            </a:r>
            <a:r>
              <a:rPr lang="en-US" dirty="0"/>
              <a:t> Yang</a:t>
            </a:r>
          </a:p>
        </p:txBody>
      </p:sp>
    </p:spTree>
    <p:extLst>
      <p:ext uri="{BB962C8B-B14F-4D97-AF65-F5344CB8AC3E}">
        <p14:creationId xmlns:p14="http://schemas.microsoft.com/office/powerpoint/2010/main" val="2933608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6CFEB-E4D6-4D81-9A2A-51EBCFFB5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39" y="275167"/>
            <a:ext cx="5795192" cy="857250"/>
          </a:xfrm>
        </p:spPr>
        <p:txBody>
          <a:bodyPr/>
          <a:lstStyle/>
          <a:p>
            <a:r>
              <a:rPr lang="en-US" b="1" dirty="0"/>
              <a:t>Loss and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E25FF-E368-440C-B368-F9FD61B68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839" y="1433241"/>
            <a:ext cx="6068494" cy="3435092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0656FF-4A17-3446-893E-2BFBA701E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480" y="947545"/>
            <a:ext cx="8986520" cy="13727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91AE7E-C2B5-4163-9FB8-2780A6FC7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9079"/>
            <a:ext cx="9069859" cy="1547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22893-BB37-4A9D-9C33-07CE2826D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38" y="3703251"/>
            <a:ext cx="9144000" cy="152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75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6A5B-FBAF-4797-94A6-9F15555C8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672" y="561944"/>
            <a:ext cx="5795192" cy="857250"/>
          </a:xfrm>
        </p:spPr>
        <p:txBody>
          <a:bodyPr/>
          <a:lstStyle/>
          <a:p>
            <a:r>
              <a:rPr lang="en-US" b="1" dirty="0"/>
              <a:t>Statistical Model 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A546C3-6B95-4E62-AFEA-E0EDCDCFF7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968117"/>
              </p:ext>
            </p:extLst>
          </p:nvPr>
        </p:nvGraphicFramePr>
        <p:xfrm>
          <a:off x="1865311" y="1591204"/>
          <a:ext cx="6385455" cy="2345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8485">
                  <a:extLst>
                    <a:ext uri="{9D8B030D-6E8A-4147-A177-3AD203B41FA5}">
                      <a16:colId xmlns:a16="http://schemas.microsoft.com/office/drawing/2014/main" val="3342167563"/>
                    </a:ext>
                  </a:extLst>
                </a:gridCol>
                <a:gridCol w="2128485">
                  <a:extLst>
                    <a:ext uri="{9D8B030D-6E8A-4147-A177-3AD203B41FA5}">
                      <a16:colId xmlns:a16="http://schemas.microsoft.com/office/drawing/2014/main" val="1883447231"/>
                    </a:ext>
                  </a:extLst>
                </a:gridCol>
                <a:gridCol w="2128485">
                  <a:extLst>
                    <a:ext uri="{9D8B030D-6E8A-4147-A177-3AD203B41FA5}">
                      <a16:colId xmlns:a16="http://schemas.microsoft.com/office/drawing/2014/main" val="3516508568"/>
                    </a:ext>
                  </a:extLst>
                </a:gridCol>
              </a:tblGrid>
              <a:tr h="8129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</a:t>
                      </a:r>
                    </a:p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</a:t>
                      </a:r>
                    </a:p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23810"/>
                  </a:ext>
                </a:extLst>
              </a:tr>
              <a:tr h="5109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r>
                        <a:rPr lang="en-US" dirty="0"/>
                        <a:t>3.</a:t>
                      </a:r>
                      <a:r>
                        <a:rPr lang="en-US" altLang="zh-CN" dirty="0"/>
                        <a:t>93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67.86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274197"/>
                  </a:ext>
                </a:extLst>
              </a:tr>
              <a:tr h="5109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Regularized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623826"/>
                  </a:ext>
                </a:extLst>
              </a:tr>
              <a:tr h="5109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95.09%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957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819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EA80C-6461-48BC-A133-58ABD03D6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39" y="478336"/>
            <a:ext cx="5795192" cy="857250"/>
          </a:xfrm>
        </p:spPr>
        <p:txBody>
          <a:bodyPr/>
          <a:lstStyle/>
          <a:p>
            <a:r>
              <a:rPr lang="en-US" dirty="0"/>
              <a:t>Prediction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0C7E-E469-466D-BE47-79B14DDAE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B95C9-BAED-4583-8084-287F82F41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519"/>
            <a:ext cx="9144000" cy="32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8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C2F7-FCF4-B049-AF8B-37994EEA0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404" y="2143125"/>
            <a:ext cx="5795192" cy="857250"/>
          </a:xfrm>
        </p:spPr>
        <p:txBody>
          <a:bodyPr/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653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05A-99AE-5D4B-BAA8-97569B0B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17456D-FE57-EC44-86AE-B405EC7C1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074364"/>
            <a:ext cx="2362200" cy="208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E5856-479D-F642-8EDF-E325F4030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023564"/>
            <a:ext cx="21336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D36A50-EF01-424A-8E76-F2C627C6161C}"/>
              </a:ext>
            </a:extLst>
          </p:cNvPr>
          <p:cNvSpPr txBox="1"/>
          <p:nvPr/>
        </p:nvSpPr>
        <p:spPr>
          <a:xfrm>
            <a:off x="1897680" y="4228676"/>
            <a:ext cx="131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Clean</a:t>
            </a:r>
            <a:r>
              <a:rPr lang="zh-CN" altLang="en-US" dirty="0"/>
              <a:t> </a:t>
            </a:r>
            <a:r>
              <a:rPr lang="en-US" altLang="zh-CN" dirty="0"/>
              <a:t>Room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937F33-743C-D64C-8A4B-FCD75FF0BEDD}"/>
              </a:ext>
            </a:extLst>
          </p:cNvPr>
          <p:cNvSpPr txBox="1"/>
          <p:nvPr/>
        </p:nvSpPr>
        <p:spPr>
          <a:xfrm>
            <a:off x="5989291" y="4229909"/>
            <a:ext cx="137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Messy</a:t>
            </a:r>
            <a:r>
              <a:rPr lang="zh-CN" altLang="en-US" dirty="0"/>
              <a:t> </a:t>
            </a:r>
            <a:r>
              <a:rPr lang="en-US" altLang="zh-CN" dirty="0"/>
              <a:t>Room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465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4CA514-C5B5-2A4C-BFC1-45B211D9F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732336"/>
            <a:ext cx="2400300" cy="2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1F89CC-9F81-7241-96BD-A0DDA98DC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751386"/>
            <a:ext cx="2362200" cy="209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62169F-9079-9E4E-AE6A-29ED719D2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" y="2982005"/>
            <a:ext cx="2146300" cy="214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F2739-AB5A-A149-9F1F-4E9645D89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2982005"/>
            <a:ext cx="21336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06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23F7C-E344-C64B-9685-F581EF110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2870200"/>
            <a:ext cx="8280400" cy="227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90B0AB-068A-3649-AD6B-C6094362F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636418"/>
            <a:ext cx="8280400" cy="22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4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1220-92E9-4F45-854A-325ECC76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C828F9-E8B9-9F49-91FC-C4498D343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5" y="1818186"/>
            <a:ext cx="7797800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99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8033-703F-7045-AA87-5B37795E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ROC</a:t>
            </a:r>
            <a:r>
              <a:rPr lang="zh-CN" altLang="en-US" dirty="0"/>
              <a:t> </a:t>
            </a:r>
            <a:r>
              <a:rPr lang="en-US" altLang="zh-CN" dirty="0"/>
              <a:t>Curve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77FE13-08B5-9E43-AE57-4EA3D9DCC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5647" y="1818186"/>
            <a:ext cx="3841099" cy="2320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32C5F2-D355-7A47-BDAF-86494532E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75" y="1818187"/>
            <a:ext cx="3887080" cy="23209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FF45D2-5514-4F4E-B918-F1882FCE225D}"/>
              </a:ext>
            </a:extLst>
          </p:cNvPr>
          <p:cNvSpPr txBox="1"/>
          <p:nvPr/>
        </p:nvSpPr>
        <p:spPr>
          <a:xfrm>
            <a:off x="1607936" y="4308389"/>
            <a:ext cx="1329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346A4-2CFB-C24F-983A-642BBED24408}"/>
              </a:ext>
            </a:extLst>
          </p:cNvPr>
          <p:cNvSpPr txBox="1"/>
          <p:nvPr/>
        </p:nvSpPr>
        <p:spPr>
          <a:xfrm>
            <a:off x="6119520" y="4308389"/>
            <a:ext cx="147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Validation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685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DB639-D347-1148-BD27-DA06112C7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404" y="1068028"/>
            <a:ext cx="5795192" cy="857250"/>
          </a:xfrm>
        </p:spPr>
        <p:txBody>
          <a:bodyPr/>
          <a:lstStyle/>
          <a:p>
            <a:r>
              <a:rPr lang="en-US" altLang="zh-CN" dirty="0"/>
              <a:t>Prediction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CA2E38-7B6F-8A46-AD3F-C6E217CE1F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046" y="2384982"/>
            <a:ext cx="48387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684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9ACCE-4C36-4FE3-9C2C-69D15A76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39" y="499502"/>
            <a:ext cx="5795192" cy="857250"/>
          </a:xfrm>
        </p:spPr>
        <p:txBody>
          <a:bodyPr/>
          <a:lstStyle/>
          <a:p>
            <a:r>
              <a:rPr lang="en-US" b="1" dirty="0"/>
              <a:t>CNN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538DE-D435-46AB-913D-BAAAFF54E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273" y="1373231"/>
            <a:ext cx="5795192" cy="2320699"/>
          </a:xfrm>
        </p:spPr>
        <p:txBody>
          <a:bodyPr>
            <a:normAutofit/>
          </a:bodyPr>
          <a:lstStyle/>
          <a:p>
            <a:r>
              <a:rPr lang="en-US" sz="2800" dirty="0"/>
              <a:t>Baseline Model</a:t>
            </a:r>
          </a:p>
          <a:p>
            <a:r>
              <a:rPr lang="en-US" sz="2800" dirty="0"/>
              <a:t>Model with Data Augmentation &amp; Regularizations</a:t>
            </a:r>
          </a:p>
          <a:p>
            <a:r>
              <a:rPr lang="en-US" sz="2800" dirty="0"/>
              <a:t>VGG16 Transfer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74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7536E-A350-479A-AE22-8466B801F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173" y="532311"/>
            <a:ext cx="5795192" cy="857250"/>
          </a:xfrm>
        </p:spPr>
        <p:txBody>
          <a:bodyPr/>
          <a:lstStyle/>
          <a:p>
            <a:r>
              <a:rPr lang="en-US" b="1" dirty="0"/>
              <a:t>Regularization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58B66-47E6-4A0C-9C10-D3C1EF32F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173" y="1354213"/>
            <a:ext cx="6292860" cy="3332087"/>
          </a:xfrm>
        </p:spPr>
        <p:txBody>
          <a:bodyPr/>
          <a:lstStyle/>
          <a:p>
            <a:r>
              <a:rPr lang="en-US" dirty="0"/>
              <a:t>l2 regularization</a:t>
            </a:r>
          </a:p>
          <a:p>
            <a:r>
              <a:rPr lang="en-US" dirty="0"/>
              <a:t>Dropout</a:t>
            </a:r>
          </a:p>
          <a:p>
            <a:r>
              <a:rPr lang="en-US" dirty="0"/>
              <a:t>Early stopping</a:t>
            </a:r>
          </a:p>
        </p:txBody>
      </p:sp>
    </p:spTree>
    <p:extLst>
      <p:ext uri="{BB962C8B-B14F-4D97-AF65-F5344CB8AC3E}">
        <p14:creationId xmlns:p14="http://schemas.microsoft.com/office/powerpoint/2010/main" val="28418414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</TotalTime>
  <Words>91</Words>
  <Application>Microsoft Macintosh PowerPoint</Application>
  <PresentationFormat>On-screen Show (16:9)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Times New Roman</vt:lpstr>
      <vt:lpstr>Custom Design</vt:lpstr>
      <vt:lpstr>PowerPoint Presentation</vt:lpstr>
      <vt:lpstr>Feature Engineering</vt:lpstr>
      <vt:lpstr>PowerPoint Presentation</vt:lpstr>
      <vt:lpstr>PowerPoint Presentation</vt:lpstr>
      <vt:lpstr>Model Comparison</vt:lpstr>
      <vt:lpstr>ROC Curve</vt:lpstr>
      <vt:lpstr>Prediction</vt:lpstr>
      <vt:lpstr>CNN Models</vt:lpstr>
      <vt:lpstr>Regularization Techniques</vt:lpstr>
      <vt:lpstr>Loss and Accuracy</vt:lpstr>
      <vt:lpstr>Statistical Model Summary</vt:lpstr>
      <vt:lpstr>Prediction </vt:lpstr>
      <vt:lpstr>Thank you ☺</vt:lpstr>
    </vt:vector>
  </TitlesOfParts>
  <Company>University of South Florida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 Scott</dc:creator>
  <cp:lastModifiedBy>Wu, Zhenglong</cp:lastModifiedBy>
  <cp:revision>37</cp:revision>
  <dcterms:created xsi:type="dcterms:W3CDTF">2019-05-17T18:59:16Z</dcterms:created>
  <dcterms:modified xsi:type="dcterms:W3CDTF">2019-11-17T20:06:34Z</dcterms:modified>
</cp:coreProperties>
</file>